
<file path=[Content_Types].xml><?xml version="1.0" encoding="utf-8"?>
<Types xmlns="http://schemas.openxmlformats.org/package/2006/content-types">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72" r:id="rId23"/>
    <p:sldId id="27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721"/>
  </p:normalViewPr>
  <p:slideViewPr>
    <p:cSldViewPr>
      <p:cViewPr varScale="1">
        <p:scale>
          <a:sx n="108" d="100"/>
          <a:sy n="108" d="100"/>
        </p:scale>
        <p:origin x="1760" y="2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a:t>Click to edit Master title style</a:t>
            </a:r>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16" name="Date Placeholder 15"/>
          <p:cNvSpPr>
            <a:spLocks noGrp="1"/>
          </p:cNvSpPr>
          <p:nvPr>
            <p:ph type="dt" sz="half" idx="10"/>
          </p:nvPr>
        </p:nvSpPr>
        <p:spPr/>
        <p:txBody>
          <a:bodyPr/>
          <a:lstStyle/>
          <a:p>
            <a:fld id="{A44273C1-439E-44E3-8825-E5200D98096A}" type="datetimeFigureOut">
              <a:rPr lang="en-US" smtClean="0"/>
              <a:pPr/>
              <a:t>9/13/20</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34AF9300-CB06-4C60-849A-7A5565C5F58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a:t>Click to edit Master title style</a:t>
            </a:r>
          </a:p>
        </p:txBody>
      </p:sp>
      <p:sp>
        <p:nvSpPr>
          <p:cNvPr id="27" name="Content Placeholder 26"/>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fld id="{A44273C1-439E-44E3-8825-E5200D98096A}" type="datetimeFigureOut">
              <a:rPr lang="en-US" smtClean="0"/>
              <a:pPr/>
              <a:t>9/13/20</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34AF9300-CB06-4C60-849A-7A5565C5F58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9" name="Date Placeholder 18"/>
          <p:cNvSpPr>
            <a:spLocks noGrp="1"/>
          </p:cNvSpPr>
          <p:nvPr>
            <p:ph type="dt" sz="half" idx="10"/>
          </p:nvPr>
        </p:nvSpPr>
        <p:spPr/>
        <p:txBody>
          <a:bodyPr/>
          <a:lstStyle/>
          <a:p>
            <a:fld id="{A44273C1-439E-44E3-8825-E5200D98096A}" type="datetimeFigureOut">
              <a:rPr lang="en-US" smtClean="0"/>
              <a:pPr/>
              <a:t>9/13/20</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34AF9300-CB06-4C60-849A-7A5565C5F587}"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a:t>Click to edit Master title style</a:t>
            </a:r>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0"/>
          </p:nvPr>
        </p:nvSpPr>
        <p:spPr/>
        <p:txBody>
          <a:bodyPr/>
          <a:lstStyle/>
          <a:p>
            <a:fld id="{A44273C1-439E-44E3-8825-E5200D98096A}" type="datetimeFigureOut">
              <a:rPr lang="en-US" smtClean="0"/>
              <a:pPr/>
              <a:t>9/13/20</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34AF9300-CB06-4C60-849A-7A5565C5F58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a:t>Click to edit Master title style</a:t>
            </a:r>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0"/>
          </p:nvPr>
        </p:nvSpPr>
        <p:spPr/>
        <p:txBody>
          <a:bodyPr/>
          <a:lstStyle/>
          <a:p>
            <a:fld id="{A44273C1-439E-44E3-8825-E5200D98096A}" type="datetimeFigureOut">
              <a:rPr lang="en-US" smtClean="0"/>
              <a:pPr/>
              <a:t>9/13/20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34AF9300-CB06-4C60-849A-7A5565C5F587}"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a:t>Click to edit Master title style</a:t>
            </a:r>
          </a:p>
        </p:txBody>
      </p:sp>
      <p:sp>
        <p:nvSpPr>
          <p:cNvPr id="12" name="Date Placeholder 11"/>
          <p:cNvSpPr>
            <a:spLocks noGrp="1"/>
          </p:cNvSpPr>
          <p:nvPr>
            <p:ph type="dt" sz="half" idx="10"/>
          </p:nvPr>
        </p:nvSpPr>
        <p:spPr/>
        <p:txBody>
          <a:bodyPr/>
          <a:lstStyle/>
          <a:p>
            <a:fld id="{A44273C1-439E-44E3-8825-E5200D98096A}" type="datetimeFigureOut">
              <a:rPr lang="en-US" smtClean="0"/>
              <a:pPr/>
              <a:t>9/13/20</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AF9300-CB06-4C60-849A-7A5565C5F58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44273C1-439E-44E3-8825-E5200D98096A}" type="datetimeFigureOut">
              <a:rPr lang="en-US" smtClean="0"/>
              <a:pPr/>
              <a:t>9/13/20</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AF9300-CB06-4C60-849A-7A5565C5F58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Date Placeholder 24"/>
          <p:cNvSpPr>
            <a:spLocks noGrp="1"/>
          </p:cNvSpPr>
          <p:nvPr>
            <p:ph type="dt" sz="half" idx="10"/>
          </p:nvPr>
        </p:nvSpPr>
        <p:spPr/>
        <p:txBody>
          <a:bodyPr/>
          <a:lstStyle/>
          <a:p>
            <a:fld id="{A44273C1-439E-44E3-8825-E5200D98096A}" type="datetimeFigureOut">
              <a:rPr lang="en-US" smtClean="0"/>
              <a:pPr/>
              <a:t>9/13/20</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AF9300-CB06-4C60-849A-7A5565C5F58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a:t>Click icon to add picture</a:t>
            </a:r>
            <a:endParaRPr kumimoji="0" lang="en-US" dirty="0"/>
          </a:p>
        </p:txBody>
      </p:sp>
      <p:sp>
        <p:nvSpPr>
          <p:cNvPr id="7" name="Date Placeholder 6"/>
          <p:cNvSpPr>
            <a:spLocks noGrp="1"/>
          </p:cNvSpPr>
          <p:nvPr>
            <p:ph type="dt" sz="half" idx="10"/>
          </p:nvPr>
        </p:nvSpPr>
        <p:spPr/>
        <p:txBody>
          <a:bodyPr/>
          <a:lstStyle/>
          <a:p>
            <a:fld id="{A44273C1-439E-44E3-8825-E5200D98096A}" type="datetimeFigureOut">
              <a:rPr lang="en-US" smtClean="0"/>
              <a:pPr/>
              <a:t>9/13/20</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34AF9300-CB06-4C60-849A-7A5565C5F587}"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a:t>Click to edit Master title style</a:t>
            </a:r>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44273C1-439E-44E3-8825-E5200D98096A}" type="datetimeFigureOut">
              <a:rPr lang="en-US" smtClean="0"/>
              <a:pPr/>
              <a:t>9/13/20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AF9300-CB06-4C60-849A-7A5565C5F58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44273C1-439E-44E3-8825-E5200D98096A}" type="datetimeFigureOut">
              <a:rPr lang="en-US" smtClean="0"/>
              <a:pPr/>
              <a:t>9/13/20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AF9300-CB06-4C60-849A-7A5565C5F58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A44273C1-439E-44E3-8825-E5200D98096A}" type="datetimeFigureOut">
              <a:rPr lang="en-US" smtClean="0"/>
              <a:pPr/>
              <a:t>9/13/20</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34AF9300-CB06-4C60-849A-7A5565C5F587}"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a:t>Click to edit Master title style</a:t>
            </a:r>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505200"/>
            <a:ext cx="8458200" cy="2570587"/>
          </a:xfrm>
        </p:spPr>
        <p:txBody>
          <a:bodyPr>
            <a:normAutofit/>
          </a:bodyPr>
          <a:lstStyle/>
          <a:p>
            <a:r>
              <a:rPr lang="en-US" dirty="0"/>
              <a:t>Understanding Your Personal Context</a:t>
            </a:r>
            <a:br>
              <a:rPr lang="en-US" dirty="0"/>
            </a:br>
            <a:endParaRPr lang="en-US" dirty="0"/>
          </a:p>
        </p:txBody>
      </p:sp>
      <p:sp>
        <p:nvSpPr>
          <p:cNvPr id="3" name="Subtitle 2"/>
          <p:cNvSpPr>
            <a:spLocks noGrp="1"/>
          </p:cNvSpPr>
          <p:nvPr>
            <p:ph type="subTitle" idx="1"/>
          </p:nvPr>
        </p:nvSpPr>
        <p:spPr>
          <a:xfrm>
            <a:off x="381000" y="2362200"/>
            <a:ext cx="8458200" cy="914400"/>
          </a:xfrm>
        </p:spPr>
        <p:txBody>
          <a:bodyPr/>
          <a:lstStyle/>
          <a:p>
            <a:r>
              <a:rPr lang="en-US" dirty="0"/>
              <a:t>EN 102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your Personal Context</a:t>
            </a:r>
          </a:p>
        </p:txBody>
      </p:sp>
      <p:sp>
        <p:nvSpPr>
          <p:cNvPr id="3" name="Content Placeholder 2"/>
          <p:cNvSpPr>
            <a:spLocks noGrp="1"/>
          </p:cNvSpPr>
          <p:nvPr>
            <p:ph idx="1"/>
          </p:nvPr>
        </p:nvSpPr>
        <p:spPr/>
        <p:txBody>
          <a:bodyPr/>
          <a:lstStyle/>
          <a:p>
            <a:r>
              <a:rPr lang="en-US" dirty="0"/>
              <a:t>How we view the world is deeply entwined with our attitudes and beliefs.</a:t>
            </a:r>
          </a:p>
          <a:p>
            <a:endParaRPr lang="en-US" dirty="0"/>
          </a:p>
          <a:p>
            <a:endParaRPr lang="en-US" dirty="0"/>
          </a:p>
        </p:txBody>
      </p:sp>
      <p:pic>
        <p:nvPicPr>
          <p:cNvPr id="1026" name="Picture 2" descr="C:\Documents and Settings\EROSADO\Local Settings\Temporary Internet Files\Content.IE5\QIX36FN6\MP900433058[1].jpg"/>
          <p:cNvPicPr>
            <a:picLocks noChangeAspect="1" noChangeArrowheads="1"/>
          </p:cNvPicPr>
          <p:nvPr/>
        </p:nvPicPr>
        <p:blipFill>
          <a:blip r:embed="rId2" cstate="print"/>
          <a:srcRect/>
          <a:stretch>
            <a:fillRect/>
          </a:stretch>
        </p:blipFill>
        <p:spPr bwMode="auto">
          <a:xfrm>
            <a:off x="2971800" y="2971800"/>
            <a:ext cx="3610903" cy="2895600"/>
          </a:xfrm>
          <a:prstGeom prst="rect">
            <a:avLst/>
          </a:prstGeom>
          <a:noFill/>
          <a:effectLst>
            <a:outerShdw blurRad="50800" dist="38100" dir="2700000" algn="tl" rotWithShape="0">
              <a:prstClr val="black">
                <a:alpha val="40000"/>
              </a:prstClr>
            </a:outerShdw>
            <a:softEdge rad="63500"/>
          </a:effectLst>
        </p:spPr>
      </p:pic>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your Personal Context</a:t>
            </a:r>
          </a:p>
        </p:txBody>
      </p:sp>
      <p:sp>
        <p:nvSpPr>
          <p:cNvPr id="3" name="Content Placeholder 2"/>
          <p:cNvSpPr>
            <a:spLocks noGrp="1"/>
          </p:cNvSpPr>
          <p:nvPr>
            <p:ph idx="1"/>
          </p:nvPr>
        </p:nvSpPr>
        <p:spPr/>
        <p:txBody>
          <a:bodyPr/>
          <a:lstStyle/>
          <a:p>
            <a:r>
              <a:rPr lang="en-US" dirty="0"/>
              <a:t>Our underlying beliefs, sometimes unchallenged and unacknowledged, affect what we believe to be true and how we respond to information.</a:t>
            </a:r>
          </a:p>
        </p:txBody>
      </p:sp>
      <p:pic>
        <p:nvPicPr>
          <p:cNvPr id="2050" name="Picture 2" descr="C:\Documents and Settings\EROSADO\Local Settings\Temporary Internet Files\Content.IE5\QIX36FN6\MC900389106[1].wmf"/>
          <p:cNvPicPr>
            <a:picLocks noChangeAspect="1" noChangeArrowheads="1"/>
          </p:cNvPicPr>
          <p:nvPr/>
        </p:nvPicPr>
        <p:blipFill>
          <a:blip r:embed="rId2" cstate="print"/>
          <a:srcRect/>
          <a:stretch>
            <a:fillRect/>
          </a:stretch>
        </p:blipFill>
        <p:spPr bwMode="auto">
          <a:xfrm>
            <a:off x="3276600" y="3733800"/>
            <a:ext cx="2438400" cy="1401721"/>
          </a:xfrm>
          <a:prstGeom prst="rect">
            <a:avLst/>
          </a:prstGeom>
          <a:noFill/>
        </p:spPr>
      </p:pic>
    </p:spTree>
  </p:cSld>
  <p:clrMapOvr>
    <a:masterClrMapping/>
  </p:clrMapOvr>
  <p:transition spd="med">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your personal context</a:t>
            </a:r>
          </a:p>
        </p:txBody>
      </p:sp>
      <p:sp>
        <p:nvSpPr>
          <p:cNvPr id="3" name="Content Placeholder 2"/>
          <p:cNvSpPr>
            <a:spLocks noGrp="1"/>
          </p:cNvSpPr>
          <p:nvPr>
            <p:ph idx="1"/>
          </p:nvPr>
        </p:nvSpPr>
        <p:spPr/>
        <p:txBody>
          <a:bodyPr/>
          <a:lstStyle/>
          <a:p>
            <a:r>
              <a:rPr lang="en-US" dirty="0"/>
              <a:t>Without understanding and examining these foundational values and beliefs, it is difficult to develop effective arguments because we will not be in the habit of challenging our own beliefs.</a:t>
            </a:r>
          </a:p>
        </p:txBody>
      </p:sp>
      <p:pic>
        <p:nvPicPr>
          <p:cNvPr id="3074" name="Picture 2" descr="C:\Documents and Settings\EROSADO\Local Settings\Temporary Internet Files\Content.IE5\5O7VKLQE\MP900178867[1].jpg"/>
          <p:cNvPicPr>
            <a:picLocks noChangeAspect="1" noChangeArrowheads="1"/>
          </p:cNvPicPr>
          <p:nvPr/>
        </p:nvPicPr>
        <p:blipFill>
          <a:blip r:embed="rId2" cstate="print"/>
          <a:srcRect/>
          <a:stretch>
            <a:fillRect/>
          </a:stretch>
        </p:blipFill>
        <p:spPr bwMode="auto">
          <a:xfrm>
            <a:off x="2819400" y="3581400"/>
            <a:ext cx="3657600" cy="2438400"/>
          </a:xfrm>
          <a:prstGeom prst="rect">
            <a:avLst/>
          </a:prstGeom>
          <a:noFill/>
          <a:ln>
            <a:solidFill>
              <a:srgbClr val="002060"/>
            </a:solidFill>
          </a:ln>
          <a:effectLst>
            <a:glow rad="101600">
              <a:schemeClr val="accent4">
                <a:satMod val="175000"/>
                <a:alpha val="40000"/>
              </a:schemeClr>
            </a:glo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your Personal Context</a:t>
            </a:r>
          </a:p>
        </p:txBody>
      </p:sp>
      <p:sp>
        <p:nvSpPr>
          <p:cNvPr id="3" name="Content Placeholder 2"/>
          <p:cNvSpPr>
            <a:spLocks noGrp="1"/>
          </p:cNvSpPr>
          <p:nvPr>
            <p:ph idx="1"/>
          </p:nvPr>
        </p:nvSpPr>
        <p:spPr/>
        <p:txBody>
          <a:bodyPr/>
          <a:lstStyle/>
          <a:p>
            <a:r>
              <a:rPr lang="en-US" dirty="0"/>
              <a:t>It also puts us at a disadvantage in understanding the attitudes and beliefs of our audience.</a:t>
            </a:r>
          </a:p>
        </p:txBody>
      </p:sp>
      <p:pic>
        <p:nvPicPr>
          <p:cNvPr id="4100" name="Picture 4" descr="C:\Documents and Settings\EROSADO\Local Settings\Temporary Internet Files\Content.IE5\9KX5PFOT\MP900443315[1].jpg"/>
          <p:cNvPicPr>
            <a:picLocks noChangeAspect="1" noChangeArrowheads="1"/>
          </p:cNvPicPr>
          <p:nvPr/>
        </p:nvPicPr>
        <p:blipFill>
          <a:blip r:embed="rId2" cstate="print"/>
          <a:srcRect/>
          <a:stretch>
            <a:fillRect/>
          </a:stretch>
        </p:blipFill>
        <p:spPr bwMode="auto">
          <a:xfrm>
            <a:off x="2513791" y="2971799"/>
            <a:ext cx="4420409" cy="2941733"/>
          </a:xfrm>
          <a:prstGeom prst="rect">
            <a:avLst/>
          </a:prstGeom>
          <a:noFill/>
        </p:spPr>
      </p:pic>
    </p:spTree>
  </p:cSld>
  <p:clrMapOvr>
    <a:masterClrMapping/>
  </p:clrMapOvr>
  <p:transition spd="med">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your Personal Context</a:t>
            </a:r>
          </a:p>
        </p:txBody>
      </p:sp>
      <p:sp>
        <p:nvSpPr>
          <p:cNvPr id="3" name="Content Placeholder 2"/>
          <p:cNvSpPr>
            <a:spLocks noGrp="1"/>
          </p:cNvSpPr>
          <p:nvPr>
            <p:ph idx="1"/>
          </p:nvPr>
        </p:nvSpPr>
        <p:spPr/>
        <p:txBody>
          <a:bodyPr/>
          <a:lstStyle/>
          <a:p>
            <a:r>
              <a:rPr lang="en-US" dirty="0"/>
              <a:t>Let’s spend some time exploring and understanding what influences our fundamental values and beliefs in the following exercise.</a:t>
            </a:r>
          </a:p>
        </p:txBody>
      </p:sp>
    </p:spTree>
  </p:cSld>
  <p:clrMapOvr>
    <a:masterClrMapping/>
  </p:clrMapOvr>
  <p:transition spd="med">
    <p:pull dir="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your Personal Context</a:t>
            </a:r>
          </a:p>
        </p:txBody>
      </p:sp>
      <p:sp>
        <p:nvSpPr>
          <p:cNvPr id="3" name="Content Placeholder 2"/>
          <p:cNvSpPr>
            <a:spLocks noGrp="1"/>
          </p:cNvSpPr>
          <p:nvPr>
            <p:ph idx="1"/>
          </p:nvPr>
        </p:nvSpPr>
        <p:spPr/>
        <p:txBody>
          <a:bodyPr/>
          <a:lstStyle/>
          <a:p>
            <a:r>
              <a:rPr lang="en-US" dirty="0"/>
              <a:t>Each of the following eight areas is a dimension of our lives which has influence over our attitudes, values and beliefs.</a:t>
            </a:r>
          </a:p>
          <a:p>
            <a:r>
              <a:rPr lang="en-US" dirty="0"/>
              <a:t>For each area, jot down a paragraph that describes your identity as it relates to that area.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your Personal Context</a:t>
            </a:r>
          </a:p>
        </p:txBody>
      </p:sp>
      <p:sp>
        <p:nvSpPr>
          <p:cNvPr id="3" name="Content Placeholder 2"/>
          <p:cNvSpPr>
            <a:spLocks noGrp="1"/>
          </p:cNvSpPr>
          <p:nvPr>
            <p:ph idx="1"/>
          </p:nvPr>
        </p:nvSpPr>
        <p:spPr/>
        <p:txBody>
          <a:bodyPr/>
          <a:lstStyle/>
          <a:p>
            <a:r>
              <a:rPr lang="en-US" b="1" dirty="0"/>
              <a:t>Dimension 1: Family</a:t>
            </a:r>
          </a:p>
          <a:p>
            <a:r>
              <a:rPr lang="en-US" dirty="0"/>
              <a:t>Where you were born? Who is part of your family? What is your role in your family?</a:t>
            </a:r>
          </a:p>
        </p:txBody>
      </p:sp>
      <p:pic>
        <p:nvPicPr>
          <p:cNvPr id="5123" name="Picture 3" descr="C:\Documents and Settings\EROSADO\Local Settings\Temporary Internet Files\Content.IE5\24RC6YKL\MP900448491[1].jpg"/>
          <p:cNvPicPr>
            <a:picLocks noChangeAspect="1" noChangeArrowheads="1"/>
          </p:cNvPicPr>
          <p:nvPr/>
        </p:nvPicPr>
        <p:blipFill>
          <a:blip r:embed="rId2" cstate="print"/>
          <a:srcRect/>
          <a:stretch>
            <a:fillRect/>
          </a:stretch>
        </p:blipFill>
        <p:spPr bwMode="auto">
          <a:xfrm>
            <a:off x="1981200" y="3276600"/>
            <a:ext cx="5029200" cy="3352800"/>
          </a:xfrm>
          <a:prstGeom prst="rect">
            <a:avLst/>
          </a:prstGeom>
          <a:noFill/>
          <a:effectLst>
            <a:softEdge rad="63500"/>
          </a:effectLst>
        </p:spPr>
      </p:pic>
    </p:spTree>
  </p:cSld>
  <p:clrMapOvr>
    <a:masterClrMapping/>
  </p:clrMapOvr>
  <p:transition spd="med">
    <p:cut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your Personal Context</a:t>
            </a:r>
          </a:p>
        </p:txBody>
      </p:sp>
      <p:sp>
        <p:nvSpPr>
          <p:cNvPr id="3" name="Content Placeholder 2"/>
          <p:cNvSpPr>
            <a:spLocks noGrp="1"/>
          </p:cNvSpPr>
          <p:nvPr>
            <p:ph idx="1"/>
          </p:nvPr>
        </p:nvSpPr>
        <p:spPr/>
        <p:txBody>
          <a:bodyPr/>
          <a:lstStyle/>
          <a:p>
            <a:r>
              <a:rPr lang="en-US" b="1" dirty="0"/>
              <a:t>Dimension 2: Social</a:t>
            </a:r>
          </a:p>
          <a:p>
            <a:r>
              <a:rPr lang="en-US" dirty="0"/>
              <a:t>What is your role in society and your peer group?  How do you view yourself in regards to others?</a:t>
            </a:r>
          </a:p>
        </p:txBody>
      </p:sp>
      <p:pic>
        <p:nvPicPr>
          <p:cNvPr id="6146" name="Picture 2" descr="C:\Documents and Settings\EROSADO\Local Settings\Temporary Internet Files\Content.IE5\CQPN3B05\MP910221006[1].jpg"/>
          <p:cNvPicPr>
            <a:picLocks noChangeAspect="1" noChangeArrowheads="1"/>
          </p:cNvPicPr>
          <p:nvPr/>
        </p:nvPicPr>
        <p:blipFill>
          <a:blip r:embed="rId2" cstate="print"/>
          <a:srcRect/>
          <a:stretch>
            <a:fillRect/>
          </a:stretch>
        </p:blipFill>
        <p:spPr bwMode="auto">
          <a:xfrm>
            <a:off x="2590800" y="3276600"/>
            <a:ext cx="3659120" cy="2992740"/>
          </a:xfrm>
          <a:prstGeom prst="round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your Personal Context</a:t>
            </a:r>
          </a:p>
        </p:txBody>
      </p:sp>
      <p:sp>
        <p:nvSpPr>
          <p:cNvPr id="3" name="Content Placeholder 2"/>
          <p:cNvSpPr>
            <a:spLocks noGrp="1"/>
          </p:cNvSpPr>
          <p:nvPr>
            <p:ph idx="1"/>
          </p:nvPr>
        </p:nvSpPr>
        <p:spPr/>
        <p:txBody>
          <a:bodyPr/>
          <a:lstStyle/>
          <a:p>
            <a:r>
              <a:rPr lang="en-US" b="1" dirty="0"/>
              <a:t>Dimension 3: Culture</a:t>
            </a:r>
          </a:p>
          <a:p>
            <a:r>
              <a:rPr lang="en-US" dirty="0"/>
              <a:t>How do you identify yourself in regard to race and/or ethnicity?</a:t>
            </a:r>
          </a:p>
        </p:txBody>
      </p:sp>
      <p:pic>
        <p:nvPicPr>
          <p:cNvPr id="7170" name="Picture 2" descr="C:\Documents and Settings\EROSADO\Local Settings\Temporary Internet Files\Content.IE5\5O7VKLQE\MP900444292[1].jpg"/>
          <p:cNvPicPr>
            <a:picLocks noChangeAspect="1" noChangeArrowheads="1"/>
          </p:cNvPicPr>
          <p:nvPr/>
        </p:nvPicPr>
        <p:blipFill>
          <a:blip r:embed="rId2" cstate="print"/>
          <a:srcRect/>
          <a:stretch>
            <a:fillRect/>
          </a:stretch>
        </p:blipFill>
        <p:spPr bwMode="auto">
          <a:xfrm>
            <a:off x="3581400" y="3200400"/>
            <a:ext cx="1905000" cy="2845741"/>
          </a:xfrm>
          <a:prstGeom prst="rect">
            <a:avLst/>
          </a:prstGeom>
          <a:noFill/>
          <a:scene3d>
            <a:camera prst="orthographicFront"/>
            <a:lightRig rig="threePt" dir="t"/>
          </a:scene3d>
          <a:sp3d>
            <a:bevelT prst="relaxedInset"/>
          </a:sp3d>
        </p:spPr>
      </p:pic>
    </p:spTree>
  </p:cSld>
  <p:clrMapOvr>
    <a:masterClrMapping/>
  </p:clrMapOvr>
  <p:transition spd="med">
    <p:wheel spokes="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your Personal Context</a:t>
            </a:r>
          </a:p>
        </p:txBody>
      </p:sp>
      <p:sp>
        <p:nvSpPr>
          <p:cNvPr id="3" name="Content Placeholder 2"/>
          <p:cNvSpPr>
            <a:spLocks noGrp="1"/>
          </p:cNvSpPr>
          <p:nvPr>
            <p:ph idx="1"/>
          </p:nvPr>
        </p:nvSpPr>
        <p:spPr/>
        <p:txBody>
          <a:bodyPr/>
          <a:lstStyle/>
          <a:p>
            <a:r>
              <a:rPr lang="en-US" b="1" dirty="0"/>
              <a:t>Dimension 4: Professional/Career</a:t>
            </a:r>
          </a:p>
          <a:p>
            <a:r>
              <a:rPr lang="en-US" dirty="0"/>
              <a:t>What is your educational and working background? </a:t>
            </a:r>
          </a:p>
          <a:p>
            <a:r>
              <a:rPr lang="en-US" dirty="0"/>
              <a:t>What are your goals and aspirations?</a:t>
            </a:r>
          </a:p>
          <a:p>
            <a:r>
              <a:rPr lang="en-US" dirty="0"/>
              <a:t>Who are your role models?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your Personal Context</a:t>
            </a:r>
          </a:p>
        </p:txBody>
      </p:sp>
      <p:sp>
        <p:nvSpPr>
          <p:cNvPr id="3" name="Content Placeholder 2"/>
          <p:cNvSpPr>
            <a:spLocks noGrp="1"/>
          </p:cNvSpPr>
          <p:nvPr>
            <p:ph idx="1"/>
          </p:nvPr>
        </p:nvSpPr>
        <p:spPr/>
        <p:txBody>
          <a:bodyPr/>
          <a:lstStyle/>
          <a:p>
            <a:r>
              <a:rPr lang="en-US" b="1" dirty="0"/>
              <a:t>Dimension 5: Political </a:t>
            </a:r>
          </a:p>
          <a:p>
            <a:r>
              <a:rPr lang="en-US" dirty="0"/>
              <a:t>What are your political leanings, and what influences them from other dimensions? Where do you get information about the world and current events? </a:t>
            </a:r>
          </a:p>
        </p:txBody>
      </p:sp>
      <p:pic>
        <p:nvPicPr>
          <p:cNvPr id="8194" name="Picture 2" descr="C:\Documents and Settings\EROSADO\Local Settings\Temporary Internet Files\Content.IE5\5O7VKLQE\MP900401101[1].jpg"/>
          <p:cNvPicPr>
            <a:picLocks noChangeAspect="1" noChangeArrowheads="1"/>
          </p:cNvPicPr>
          <p:nvPr/>
        </p:nvPicPr>
        <p:blipFill>
          <a:blip r:embed="rId2" cstate="print"/>
          <a:srcRect/>
          <a:stretch>
            <a:fillRect/>
          </a:stretch>
        </p:blipFill>
        <p:spPr bwMode="auto">
          <a:xfrm>
            <a:off x="3733800" y="3657600"/>
            <a:ext cx="1776984" cy="2664175"/>
          </a:xfrm>
          <a:prstGeom prst="rect">
            <a:avLst/>
          </a:prstGeom>
          <a:noFill/>
          <a:effectLst>
            <a:softEdge rad="127000"/>
          </a:effectLst>
        </p:spPr>
      </p:pic>
    </p:spTree>
  </p:cSld>
  <p:clrMapOvr>
    <a:masterClrMapping/>
  </p:clrMapOvr>
  <p:transition spd="med">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your Personal Context</a:t>
            </a:r>
          </a:p>
        </p:txBody>
      </p:sp>
      <p:sp>
        <p:nvSpPr>
          <p:cNvPr id="3" name="Content Placeholder 2"/>
          <p:cNvSpPr>
            <a:spLocks noGrp="1"/>
          </p:cNvSpPr>
          <p:nvPr>
            <p:ph idx="1"/>
          </p:nvPr>
        </p:nvSpPr>
        <p:spPr/>
        <p:txBody>
          <a:bodyPr/>
          <a:lstStyle/>
          <a:p>
            <a:r>
              <a:rPr lang="en-US" b="1" dirty="0"/>
              <a:t>Dimension 6: Spiritual</a:t>
            </a:r>
          </a:p>
          <a:p>
            <a:r>
              <a:rPr lang="en-US" dirty="0"/>
              <a:t>What are your thoughts on religion or other forms of spirituality?</a:t>
            </a:r>
          </a:p>
          <a:p>
            <a:endParaRPr lang="en-US" dirty="0"/>
          </a:p>
        </p:txBody>
      </p:sp>
      <p:pic>
        <p:nvPicPr>
          <p:cNvPr id="9218" name="Picture 2" descr="C:\Documents and Settings\EROSADO\Local Settings\Temporary Internet Files\Content.IE5\YPJ10M2X\MC900351321[1].wmf"/>
          <p:cNvPicPr>
            <a:picLocks noChangeAspect="1" noChangeArrowheads="1"/>
          </p:cNvPicPr>
          <p:nvPr/>
        </p:nvPicPr>
        <p:blipFill>
          <a:blip r:embed="rId2" cstate="print"/>
          <a:srcRect/>
          <a:stretch>
            <a:fillRect/>
          </a:stretch>
        </p:blipFill>
        <p:spPr bwMode="auto">
          <a:xfrm>
            <a:off x="3733800" y="3429000"/>
            <a:ext cx="1154317" cy="1786550"/>
          </a:xfrm>
          <a:prstGeom prst="rect">
            <a:avLst/>
          </a:prstGeom>
          <a:noFill/>
        </p:spPr>
      </p:pic>
    </p:spTree>
  </p:cSld>
  <p:clrMapOvr>
    <a:masterClrMapping/>
  </p:clrMapOvr>
  <p:transition spd="med">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your Personal Context</a:t>
            </a:r>
          </a:p>
        </p:txBody>
      </p:sp>
      <p:sp>
        <p:nvSpPr>
          <p:cNvPr id="3" name="Content Placeholder 2"/>
          <p:cNvSpPr>
            <a:spLocks noGrp="1"/>
          </p:cNvSpPr>
          <p:nvPr>
            <p:ph idx="1"/>
          </p:nvPr>
        </p:nvSpPr>
        <p:spPr/>
        <p:txBody>
          <a:bodyPr/>
          <a:lstStyle/>
          <a:p>
            <a:r>
              <a:rPr lang="en-US" b="1" dirty="0"/>
              <a:t>Dimension 7: Personal</a:t>
            </a:r>
          </a:p>
          <a:p>
            <a:r>
              <a:rPr lang="en-US" dirty="0"/>
              <a:t>Are there other areas that play a significant role in who you are and what you believe? Some things you might include here are: hobbies and interests, relationships, appearance, style, personality type, etc.</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your Personal Context</a:t>
            </a:r>
          </a:p>
        </p:txBody>
      </p:sp>
      <p:sp>
        <p:nvSpPr>
          <p:cNvPr id="3" name="Content Placeholder 2"/>
          <p:cNvSpPr>
            <a:spLocks noGrp="1"/>
          </p:cNvSpPr>
          <p:nvPr>
            <p:ph idx="1"/>
          </p:nvPr>
        </p:nvSpPr>
        <p:spPr/>
        <p:txBody>
          <a:bodyPr/>
          <a:lstStyle/>
          <a:p>
            <a:r>
              <a:rPr lang="en-US" b="1" dirty="0"/>
              <a:t>Dimension 8: Experience</a:t>
            </a:r>
          </a:p>
          <a:p>
            <a:r>
              <a:rPr lang="en-US" dirty="0"/>
              <a:t>Are there any significant experiences or turning points in your life which have impacted who you are today?</a:t>
            </a:r>
          </a:p>
        </p:txBody>
      </p:sp>
      <p:pic>
        <p:nvPicPr>
          <p:cNvPr id="10242" name="Picture 2" descr="C:\Documents and Settings\EROSADO\Local Settings\Temporary Internet Files\Content.IE5\D4CXTLV8\MP900227381[1].jpg"/>
          <p:cNvPicPr>
            <a:picLocks noChangeAspect="1" noChangeArrowheads="1"/>
          </p:cNvPicPr>
          <p:nvPr/>
        </p:nvPicPr>
        <p:blipFill>
          <a:blip r:embed="rId2" cstate="print"/>
          <a:srcRect/>
          <a:stretch>
            <a:fillRect/>
          </a:stretch>
        </p:blipFill>
        <p:spPr bwMode="auto">
          <a:xfrm>
            <a:off x="3733800" y="3276600"/>
            <a:ext cx="1795780" cy="2667000"/>
          </a:xfrm>
          <a:prstGeom prst="rect">
            <a:avLst/>
          </a:prstGeom>
          <a:noFill/>
          <a:effectLst>
            <a:softEdge rad="63500"/>
          </a:effectLst>
        </p:spPr>
      </p:pic>
    </p:spTree>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your Personal Context</a:t>
            </a:r>
          </a:p>
        </p:txBody>
      </p:sp>
      <p:sp>
        <p:nvSpPr>
          <p:cNvPr id="3" name="Content Placeholder 2"/>
          <p:cNvSpPr>
            <a:spLocks noGrp="1"/>
          </p:cNvSpPr>
          <p:nvPr>
            <p:ph idx="1"/>
          </p:nvPr>
        </p:nvSpPr>
        <p:spPr/>
        <p:txBody>
          <a:bodyPr/>
          <a:lstStyle/>
          <a:p>
            <a:r>
              <a:rPr lang="en-US" dirty="0"/>
              <a:t>Consider the following characters and their personal contexts. Think about how each of these people would react to the issue of whether or not a college education is worth the money. </a:t>
            </a:r>
          </a:p>
        </p:txBody>
      </p:sp>
      <p:pic>
        <p:nvPicPr>
          <p:cNvPr id="5" name="Picture 4" descr="DiplomaClipart.jpg"/>
          <p:cNvPicPr>
            <a:picLocks noChangeAspect="1"/>
          </p:cNvPicPr>
          <p:nvPr/>
        </p:nvPicPr>
        <p:blipFill>
          <a:blip r:embed="rId2"/>
          <a:stretch>
            <a:fillRect/>
          </a:stretch>
        </p:blipFill>
        <p:spPr>
          <a:xfrm>
            <a:off x="3124200" y="3733800"/>
            <a:ext cx="2895600" cy="2895600"/>
          </a:xfrm>
          <a:prstGeom prst="ellipse">
            <a:avLst/>
          </a:prstGeom>
          <a:ln>
            <a:noFill/>
          </a:ln>
          <a:effectLst>
            <a:softEdge rad="112500"/>
          </a:effectLst>
        </p:spPr>
      </p:pic>
    </p:spTree>
  </p:cSld>
  <p:clrMapOvr>
    <a:masterClrMapping/>
  </p:clrMapOvr>
  <p:transition spd="med">
    <p:pull dir="l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your Personal Context</a:t>
            </a:r>
          </a:p>
        </p:txBody>
      </p:sp>
      <p:sp>
        <p:nvSpPr>
          <p:cNvPr id="3" name="Content Placeholder 2"/>
          <p:cNvSpPr>
            <a:spLocks noGrp="1"/>
          </p:cNvSpPr>
          <p:nvPr>
            <p:ph idx="1"/>
          </p:nvPr>
        </p:nvSpPr>
        <p:spPr/>
        <p:txBody>
          <a:bodyPr>
            <a:normAutofit fontScale="85000" lnSpcReduction="10000"/>
          </a:bodyPr>
          <a:lstStyle/>
          <a:p>
            <a:pPr algn="ctr"/>
            <a:r>
              <a:rPr lang="en-US" b="1" dirty="0"/>
              <a:t>Marla</a:t>
            </a:r>
            <a:endParaRPr lang="en-US" dirty="0"/>
          </a:p>
          <a:p>
            <a:r>
              <a:rPr lang="en-US" dirty="0"/>
              <a:t>Marla is a 74 year-old woman, long divorced, who has been politically active in feminist and peace movements. A motivated self-learner, Marla did not attend college because she married young and was busy raising her children. She is an atheist, a breast cancer survivor, and an avid reader who does not own a television. She has three children and five grandchildren. Until her retirement, she worked as a secretary for a nonprofit organization that provides legal assistance to low-income renters.</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your Personal Context</a:t>
            </a:r>
          </a:p>
        </p:txBody>
      </p:sp>
      <p:sp>
        <p:nvSpPr>
          <p:cNvPr id="3" name="Content Placeholder 2"/>
          <p:cNvSpPr>
            <a:spLocks noGrp="1"/>
          </p:cNvSpPr>
          <p:nvPr>
            <p:ph idx="1"/>
          </p:nvPr>
        </p:nvSpPr>
        <p:spPr/>
        <p:txBody>
          <a:bodyPr>
            <a:normAutofit fontScale="92500" lnSpcReduction="20000"/>
          </a:bodyPr>
          <a:lstStyle/>
          <a:p>
            <a:pPr algn="ctr"/>
            <a:r>
              <a:rPr lang="en-US" b="1" dirty="0"/>
              <a:t>Juan</a:t>
            </a:r>
            <a:endParaRPr lang="en-US" dirty="0"/>
          </a:p>
          <a:p>
            <a:r>
              <a:rPr lang="en-US" dirty="0"/>
              <a:t>Juan is a 51 year-old, married father of two teenage sons. He owns a small but successful chain of local restaurants. He drives a Hummer and owns a large house in an upscale suburb, and he runs and works out at a gym several times a week. He is a veteran of Desert Storm, the 1991 U.S. invasion of Iraq. He used the GI bill to complete his AA degree in business. He is also an avid hiker and skier who loves the outdoors. In the last election, he voted Republican.</a:t>
            </a:r>
          </a:p>
          <a:p>
            <a:endParaRPr lang="en-US" dirty="0"/>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your Personal Context</a:t>
            </a:r>
          </a:p>
        </p:txBody>
      </p:sp>
      <p:sp>
        <p:nvSpPr>
          <p:cNvPr id="3" name="Content Placeholder 2"/>
          <p:cNvSpPr>
            <a:spLocks noGrp="1"/>
          </p:cNvSpPr>
          <p:nvPr>
            <p:ph idx="1"/>
          </p:nvPr>
        </p:nvSpPr>
        <p:spPr/>
        <p:txBody>
          <a:bodyPr>
            <a:normAutofit fontScale="85000" lnSpcReduction="20000"/>
          </a:bodyPr>
          <a:lstStyle/>
          <a:p>
            <a:pPr algn="ctr"/>
            <a:r>
              <a:rPr lang="en-US" b="1" dirty="0"/>
              <a:t>Anna</a:t>
            </a:r>
            <a:endParaRPr lang="en-US" dirty="0"/>
          </a:p>
          <a:p>
            <a:r>
              <a:rPr lang="en-US" dirty="0"/>
              <a:t>Anna is a 19 year-old student at Montgomery College. She is a devout Christian and was homeschooled until she began college at MC. Prior to moving to Montgomery County, she lived in a rural area of Virginia where most people own guns to protect against wildlife, and she never visited a large city until she was fifteen. Her older brother graduated from the University of Maryland with a degree in Environmental Science and now works for the National Park Service. For the past three years, she has volunteered at a recreation center for at-risk inner-city youths.</a:t>
            </a:r>
          </a:p>
          <a:p>
            <a:endParaRPr lang="en-US" dirty="0"/>
          </a:p>
        </p:txBody>
      </p:sp>
    </p:spTree>
  </p:cSld>
  <p:clrMapOvr>
    <a:masterClrMapping/>
  </p:clrMapOvr>
  <p:transition spd="med">
    <p:pull dir="l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your Personal Context</a:t>
            </a:r>
          </a:p>
        </p:txBody>
      </p:sp>
      <p:sp>
        <p:nvSpPr>
          <p:cNvPr id="3" name="Content Placeholder 2"/>
          <p:cNvSpPr>
            <a:spLocks noGrp="1"/>
          </p:cNvSpPr>
          <p:nvPr>
            <p:ph idx="1"/>
          </p:nvPr>
        </p:nvSpPr>
        <p:spPr/>
        <p:txBody>
          <a:bodyPr>
            <a:normAutofit fontScale="85000" lnSpcReduction="20000"/>
          </a:bodyPr>
          <a:lstStyle/>
          <a:p>
            <a:pPr algn="ctr"/>
            <a:r>
              <a:rPr lang="en-US" b="1" dirty="0"/>
              <a:t>Bear</a:t>
            </a:r>
            <a:endParaRPr lang="en-US" dirty="0"/>
          </a:p>
          <a:p>
            <a:r>
              <a:rPr lang="en-US" dirty="0"/>
              <a:t>Bear is a 34 year-old single woman who was raised on a communal organic farm but who followed her love of technology into the computer industry after earning a B.S. in computer science. Because she entered the field before the dot-com boom, her stock options made her extremely wealthy, and she has invested wisely. She started as a video game programmer and rapidly went through a series of promotions until she began her current position as a lobbyist for her corporation. Lately, however, Bear has begun to question the materialism of her life and is considering leaving her job to become a high school math teacher near where she grew up. </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your Personal Context</a:t>
            </a:r>
          </a:p>
        </p:txBody>
      </p:sp>
      <p:sp>
        <p:nvSpPr>
          <p:cNvPr id="3" name="Content Placeholder 2"/>
          <p:cNvSpPr>
            <a:spLocks noGrp="1"/>
          </p:cNvSpPr>
          <p:nvPr>
            <p:ph idx="1"/>
          </p:nvPr>
        </p:nvSpPr>
        <p:spPr/>
        <p:txBody>
          <a:bodyPr>
            <a:normAutofit fontScale="85000" lnSpcReduction="20000"/>
          </a:bodyPr>
          <a:lstStyle/>
          <a:p>
            <a:pPr algn="ctr"/>
            <a:r>
              <a:rPr lang="en-US" b="1" dirty="0"/>
              <a:t>Lou</a:t>
            </a:r>
            <a:endParaRPr lang="en-US" dirty="0"/>
          </a:p>
          <a:p>
            <a:r>
              <a:rPr lang="en-US" dirty="0"/>
              <a:t>Lou is 24 years old, single, and a Peace Corps volunteer. After high school, he tried one semester of college, but, although he got fairly good grades, he decided it wasn’t for him. He means to go back eventually, but so far he hasn’t. His current philosophy of life is to have as much fun as possible and worry about the future as little as possible. He pays little attention to politics and has never voted, even though he is eligible. Through the Peace Corps, he has worked in several developing countries. He maintains long-distance friendships and family relationships through </a:t>
            </a:r>
            <a:r>
              <a:rPr lang="en-US" dirty="0" err="1"/>
              <a:t>Facebook</a:t>
            </a:r>
            <a:r>
              <a:rPr lang="en-US" dirty="0"/>
              <a:t> and Skype, and he enjoys playing video games. </a:t>
            </a:r>
          </a:p>
          <a:p>
            <a:endParaRPr lang="en-US" dirty="0"/>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your Personal Context</a:t>
            </a:r>
          </a:p>
        </p:txBody>
      </p:sp>
      <p:sp>
        <p:nvSpPr>
          <p:cNvPr id="3" name="Content Placeholder 2"/>
          <p:cNvSpPr>
            <a:spLocks noGrp="1"/>
          </p:cNvSpPr>
          <p:nvPr>
            <p:ph idx="1"/>
          </p:nvPr>
        </p:nvSpPr>
        <p:spPr/>
        <p:txBody>
          <a:bodyPr/>
          <a:lstStyle/>
          <a:p>
            <a:r>
              <a:rPr lang="en-US" dirty="0"/>
              <a:t>You will revisit these characters for </a:t>
            </a:r>
            <a:r>
              <a:rPr lang="en-US"/>
              <a:t>future assignments in Unit 1.</a:t>
            </a:r>
          </a:p>
        </p:txBody>
      </p:sp>
    </p:spTree>
  </p:cSld>
  <p:clrMapOvr>
    <a:masterClrMapping/>
  </p:clrMapOvr>
  <p:transition>
    <p:wheel spokes="3"/>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your Personal Context</a:t>
            </a:r>
          </a:p>
        </p:txBody>
      </p:sp>
      <p:sp>
        <p:nvSpPr>
          <p:cNvPr id="3" name="Content Placeholder 2"/>
          <p:cNvSpPr>
            <a:spLocks noGrp="1"/>
          </p:cNvSpPr>
          <p:nvPr>
            <p:ph idx="1"/>
          </p:nvPr>
        </p:nvSpPr>
        <p:spPr/>
        <p:txBody>
          <a:bodyPr/>
          <a:lstStyle/>
          <a:p>
            <a:pPr algn="ctr"/>
            <a:r>
              <a:rPr lang="en-US" b="1" dirty="0"/>
              <a:t>THE END</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66</TotalTime>
  <Words>1049</Words>
  <Application>Microsoft Macintosh PowerPoint</Application>
  <PresentationFormat>On-screen Show (4:3)</PresentationFormat>
  <Paragraphs>62</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Franklin Gothic Book</vt:lpstr>
      <vt:lpstr>Franklin Gothic Medium</vt:lpstr>
      <vt:lpstr>Wingdings 2</vt:lpstr>
      <vt:lpstr>Trek</vt:lpstr>
      <vt:lpstr>Understanding Your Personal Context </vt:lpstr>
      <vt:lpstr>Understanding your Personal Context</vt:lpstr>
      <vt:lpstr>Understanding your Personal Context</vt:lpstr>
      <vt:lpstr>Understanding your personal context</vt:lpstr>
      <vt:lpstr>Understanding your Personal Context</vt:lpstr>
      <vt:lpstr>Understanding your Personal Context</vt:lpstr>
      <vt:lpstr>Understanding your Personal Context</vt:lpstr>
      <vt:lpstr>Understanding your Personal Context</vt:lpstr>
      <vt:lpstr>Understanding your Personal Context</vt:lpstr>
      <vt:lpstr>Understanding your Personal Context</vt:lpstr>
      <vt:lpstr>Understanding your Personal Context</vt:lpstr>
      <vt:lpstr>Understanding your Personal Context</vt:lpstr>
      <vt:lpstr>Understanding your Personal Context</vt:lpstr>
      <vt:lpstr>Understanding your Personal Context</vt:lpstr>
      <vt:lpstr>Understanding your Personal Context</vt:lpstr>
      <vt:lpstr>Understanding your Personal Context</vt:lpstr>
      <vt:lpstr>Understanding your Personal Context</vt:lpstr>
      <vt:lpstr>Understanding your Personal Context</vt:lpstr>
      <vt:lpstr>Understanding your Personal Context</vt:lpstr>
      <vt:lpstr>Understanding your Personal Context</vt:lpstr>
      <vt:lpstr>Understanding your Personal Context</vt:lpstr>
      <vt:lpstr>Understanding your Personal Context</vt:lpstr>
      <vt:lpstr>Understanding your Personal Context</vt:lpstr>
    </vt:vector>
  </TitlesOfParts>
  <Company>Montgomery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Your Personal Context </dc:title>
  <dc:creator>erosado</dc:creator>
  <cp:lastModifiedBy>Katherine Aguilar</cp:lastModifiedBy>
  <cp:revision>23</cp:revision>
  <dcterms:created xsi:type="dcterms:W3CDTF">2013-12-31T04:25:15Z</dcterms:created>
  <dcterms:modified xsi:type="dcterms:W3CDTF">2020-09-13T18:20:38Z</dcterms:modified>
</cp:coreProperties>
</file>